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0" r:id="rId4"/>
  </p:sldMasterIdLst>
  <p:sldIdLst>
    <p:sldId id="256" r:id="rId5"/>
    <p:sldId id="257" r:id="rId6"/>
    <p:sldId id="265" r:id="rId7"/>
    <p:sldId id="258" r:id="rId8"/>
    <p:sldId id="268" r:id="rId9"/>
    <p:sldId id="263" r:id="rId10"/>
    <p:sldId id="259" r:id="rId11"/>
    <p:sldId id="271" r:id="rId12"/>
    <p:sldId id="272" r:id="rId13"/>
    <p:sldId id="269" r:id="rId14"/>
    <p:sldId id="266" r:id="rId15"/>
    <p:sldId id="267" r:id="rId16"/>
    <p:sldId id="264" r:id="rId17"/>
    <p:sldId id="26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DEB79F-228C-489D-A44D-82A737F9AB6A}" v="548" dt="2026-07-04T14:16:50.9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93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935393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010011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76110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smtClean="0"/>
              <a:t>9/2/2026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818738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smtClean="0"/>
              <a:t>9/2/2026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3176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smtClean="0"/>
              <a:t>9/2/2026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43856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smtClean="0"/>
              <a:t>9/2/2026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353913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smtClean="0"/>
              <a:t>9/2/2026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784737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9/2/2026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223498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9/2/2026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83819073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81401273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71358892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99942032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9/2/2026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4985806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9/2/2026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84151450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0225690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497305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09A250-FF31-4206-8172-F9D3106AACB1}" type="datetimeFigureOut">
              <a:rPr lang="en-US" smtClean="0"/>
              <a:t>9/2/2026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51995271"/>
      </p:ext>
    </p:extLst>
  </p:cSld>
  <p:clrMap bg1="dk1" tx1="lt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D6201-1B0A-445B-B9DE-928A5605649B}"/>
              </a:ext>
            </a:extLst>
          </p:cNvPr>
          <p:cNvSpPr>
            <a:spLocks noGrp="1"/>
          </p:cNvSpPr>
          <p:nvPr>
            <p:ph type="ctrTitle"/>
          </p:nvPr>
        </p:nvSpPr>
        <p:spPr>
          <a:xfrm>
            <a:off x="164355" y="746760"/>
            <a:ext cx="4971525" cy="3329581"/>
          </a:xfrm>
        </p:spPr>
        <p:txBody>
          <a:bodyPr/>
          <a:lstStyle/>
          <a:p>
            <a:r>
              <a:rPr lang="en-GB" dirty="0"/>
              <a:t>Welcome to Otter Class</a:t>
            </a:r>
          </a:p>
        </p:txBody>
      </p:sp>
      <p:sp>
        <p:nvSpPr>
          <p:cNvPr id="3" name="Subtitle 2">
            <a:extLst>
              <a:ext uri="{FF2B5EF4-FFF2-40B4-BE49-F238E27FC236}">
                <a16:creationId xmlns:a16="http://schemas.microsoft.com/office/drawing/2014/main" id="{A60EF870-1164-40CA-83AE-1D4F0EE701EA}"/>
              </a:ext>
            </a:extLst>
          </p:cNvPr>
          <p:cNvSpPr>
            <a:spLocks noGrp="1"/>
          </p:cNvSpPr>
          <p:nvPr>
            <p:ph type="subTitle" idx="1"/>
          </p:nvPr>
        </p:nvSpPr>
        <p:spPr>
          <a:xfrm>
            <a:off x="164355" y="4076340"/>
            <a:ext cx="7918432" cy="861420"/>
          </a:xfrm>
        </p:spPr>
        <p:txBody>
          <a:bodyPr/>
          <a:lstStyle/>
          <a:p>
            <a:r>
              <a:rPr lang="en-GB" dirty="0"/>
              <a:t>Year 3</a:t>
            </a:r>
          </a:p>
        </p:txBody>
      </p:sp>
      <p:pic>
        <p:nvPicPr>
          <p:cNvPr id="5" name="Picture 2" descr="May include: A watercolour painting of a brown and white otter sitting on a white background with brown splatter paint. The otter has a cute expression and is looking directly at the viewer.">
            <a:extLst>
              <a:ext uri="{FF2B5EF4-FFF2-40B4-BE49-F238E27FC236}">
                <a16:creationId xmlns:a16="http://schemas.microsoft.com/office/drawing/2014/main" id="{05FD08DD-EF24-4CC0-93F9-191C342567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917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BFAA3-27A9-4F24-8A28-69813C515580}"/>
              </a:ext>
            </a:extLst>
          </p:cNvPr>
          <p:cNvSpPr>
            <a:spLocks noGrp="1"/>
          </p:cNvSpPr>
          <p:nvPr>
            <p:ph type="title"/>
          </p:nvPr>
        </p:nvSpPr>
        <p:spPr/>
        <p:txBody>
          <a:bodyPr/>
          <a:lstStyle/>
          <a:p>
            <a:r>
              <a:rPr lang="en-GB" dirty="0"/>
              <a:t>Otter Class Staff:</a:t>
            </a:r>
          </a:p>
        </p:txBody>
      </p:sp>
      <p:sp>
        <p:nvSpPr>
          <p:cNvPr id="3" name="Content Placeholder 2">
            <a:extLst>
              <a:ext uri="{FF2B5EF4-FFF2-40B4-BE49-F238E27FC236}">
                <a16:creationId xmlns:a16="http://schemas.microsoft.com/office/drawing/2014/main" id="{CD8CE9AF-1EF9-49E8-8AF2-FDC6A47E7412}"/>
              </a:ext>
            </a:extLst>
          </p:cNvPr>
          <p:cNvSpPr>
            <a:spLocks noGrp="1"/>
          </p:cNvSpPr>
          <p:nvPr>
            <p:ph idx="1"/>
          </p:nvPr>
        </p:nvSpPr>
        <p:spPr/>
        <p:txBody>
          <a:bodyPr vert="horz" lIns="91440" tIns="45720" rIns="91440" bIns="45720" rtlCol="0" anchor="t">
            <a:normAutofit/>
          </a:bodyPr>
          <a:lstStyle/>
          <a:p>
            <a:pPr marL="0" indent="0">
              <a:buNone/>
            </a:pPr>
            <a:r>
              <a:rPr lang="en-GB" sz="2400" dirty="0"/>
              <a:t>Teachers:</a:t>
            </a:r>
          </a:p>
          <a:p>
            <a:r>
              <a:rPr lang="en-GB" sz="2400"/>
              <a:t>Mrs Kalek- Monday and Tuesday</a:t>
            </a:r>
            <a:endParaRPr lang="en-GB" sz="2400" dirty="0"/>
          </a:p>
          <a:p>
            <a:r>
              <a:rPr lang="en-GB" sz="2400"/>
              <a:t>Mrs Crawley- Wednesday, Thursday and </a:t>
            </a:r>
            <a:r>
              <a:rPr lang="en-GB" sz="2400">
                <a:sym typeface="Wingdings" panose="05000000000000000000" pitchFamily="2" charset="2"/>
              </a:rPr>
              <a:t>Friday</a:t>
            </a:r>
            <a:endParaRPr lang="en-GB" sz="2400" dirty="0"/>
          </a:p>
          <a:p>
            <a:endParaRPr lang="en-GB" sz="2400" dirty="0"/>
          </a:p>
          <a:p>
            <a:endParaRPr lang="en-GB" sz="2400" dirty="0"/>
          </a:p>
          <a:p>
            <a:pPr marL="0" indent="0">
              <a:buNone/>
            </a:pPr>
            <a:r>
              <a:rPr lang="en-GB" sz="2400" dirty="0">
                <a:sym typeface="Wingdings" panose="05000000000000000000" pitchFamily="2" charset="2"/>
              </a:rPr>
              <a:t>TAs:</a:t>
            </a:r>
            <a:endParaRPr lang="en-GB" sz="2400" dirty="0"/>
          </a:p>
          <a:p>
            <a:r>
              <a:rPr lang="en-GB" sz="2400" dirty="0">
                <a:sym typeface="Wingdings" panose="05000000000000000000" pitchFamily="2" charset="2"/>
              </a:rPr>
              <a:t>Mrs Taylor Monday, </a:t>
            </a:r>
            <a:r>
              <a:rPr lang="en-GB" sz="2400">
                <a:sym typeface="Wingdings" panose="05000000000000000000" pitchFamily="2" charset="2"/>
              </a:rPr>
              <a:t>Tuesday, Wednesday</a:t>
            </a:r>
            <a:r>
              <a:rPr lang="en-GB" sz="2400" dirty="0">
                <a:sym typeface="Wingdings" panose="05000000000000000000" pitchFamily="2" charset="2"/>
              </a:rPr>
              <a:t> and Friday</a:t>
            </a:r>
            <a:endParaRPr lang="en-GB" sz="2400" dirty="0"/>
          </a:p>
          <a:p>
            <a:pPr>
              <a:buClr>
                <a:srgbClr val="8AD0D6"/>
              </a:buClr>
            </a:pPr>
            <a:r>
              <a:rPr lang="en-GB" sz="2400" dirty="0"/>
              <a:t>Mrs </a:t>
            </a:r>
            <a:r>
              <a:rPr lang="en-GB" sz="2400" dirty="0" err="1"/>
              <a:t>Hayers</a:t>
            </a:r>
            <a:r>
              <a:rPr lang="en-GB" sz="2400" dirty="0"/>
              <a:t> on Thursday </a:t>
            </a:r>
          </a:p>
          <a:p>
            <a:pPr marL="0" indent="0">
              <a:buNone/>
            </a:pPr>
            <a:endParaRPr lang="en-GB" sz="2400" dirty="0">
              <a:sym typeface="Wingdings" panose="05000000000000000000" pitchFamily="2" charset="2"/>
            </a:endParaRPr>
          </a:p>
          <a:p>
            <a:endParaRPr lang="en-GB" sz="2400" dirty="0">
              <a:sym typeface="Wingdings" panose="05000000000000000000" pitchFamily="2" charset="2"/>
            </a:endParaRPr>
          </a:p>
          <a:p>
            <a:pPr marL="0" indent="0">
              <a:buNone/>
            </a:pPr>
            <a:endParaRPr lang="en-GB" sz="2400" dirty="0"/>
          </a:p>
        </p:txBody>
      </p:sp>
      <p:pic>
        <p:nvPicPr>
          <p:cNvPr id="1026" name="Picture 2" descr="Newton Longville Church of England Primary School, Newton Longville |  Teaching Jobs &amp; Education Jobs | MyNewTerm">
            <a:extLst>
              <a:ext uri="{FF2B5EF4-FFF2-40B4-BE49-F238E27FC236}">
                <a16:creationId xmlns:a16="http://schemas.microsoft.com/office/drawing/2014/main" id="{D797E698-63A1-4028-877A-ADC49F16D5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6522" y="0"/>
            <a:ext cx="2595478" cy="1400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4109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C0C71-B9F8-4FF2-BCB9-EB05F3119DBF}"/>
              </a:ext>
            </a:extLst>
          </p:cNvPr>
          <p:cNvSpPr>
            <a:spLocks noGrp="1"/>
          </p:cNvSpPr>
          <p:nvPr>
            <p:ph type="title"/>
          </p:nvPr>
        </p:nvSpPr>
        <p:spPr/>
        <p:txBody>
          <a:bodyPr/>
          <a:lstStyle/>
          <a:p>
            <a:r>
              <a:rPr lang="en-GB" dirty="0"/>
              <a:t>School Day:</a:t>
            </a:r>
          </a:p>
        </p:txBody>
      </p:sp>
      <p:sp>
        <p:nvSpPr>
          <p:cNvPr id="3" name="Content Placeholder 2">
            <a:extLst>
              <a:ext uri="{FF2B5EF4-FFF2-40B4-BE49-F238E27FC236}">
                <a16:creationId xmlns:a16="http://schemas.microsoft.com/office/drawing/2014/main" id="{2A25ADAD-77E9-42DE-A67B-9F90D13A6182}"/>
              </a:ext>
            </a:extLst>
          </p:cNvPr>
          <p:cNvSpPr>
            <a:spLocks noGrp="1"/>
          </p:cNvSpPr>
          <p:nvPr>
            <p:ph idx="1"/>
          </p:nvPr>
        </p:nvSpPr>
        <p:spPr>
          <a:xfrm>
            <a:off x="525644" y="1656678"/>
            <a:ext cx="11551105" cy="4195481"/>
          </a:xfrm>
        </p:spPr>
        <p:txBody>
          <a:bodyPr vert="horz" lIns="91440" tIns="45720" rIns="91440" bIns="45720" rtlCol="0" anchor="t">
            <a:normAutofit fontScale="70000" lnSpcReduction="20000"/>
          </a:bodyPr>
          <a:lstStyle/>
          <a:p>
            <a:r>
              <a:rPr lang="en-GB" sz="2800" dirty="0"/>
              <a:t>Arrive for 8:40. Children arrive put lunch/ water bottle/ bag/ reading books etc away and begin morning work</a:t>
            </a:r>
          </a:p>
          <a:p>
            <a:pPr>
              <a:buClr>
                <a:srgbClr val="8AD0D6"/>
              </a:buClr>
            </a:pPr>
            <a:r>
              <a:rPr lang="en-GB" sz="2800" dirty="0"/>
              <a:t>Register closes at 8:50</a:t>
            </a:r>
          </a:p>
          <a:p>
            <a:pPr marL="0" indent="0">
              <a:buClr>
                <a:srgbClr val="8AD0D6"/>
              </a:buClr>
              <a:buNone/>
            </a:pPr>
            <a:endParaRPr lang="en-GB" dirty="0"/>
          </a:p>
          <a:p>
            <a:pPr marL="0" indent="0">
              <a:buNone/>
            </a:pPr>
            <a:r>
              <a:rPr lang="en-GB" dirty="0"/>
              <a:t>The gate will open just before 08:40 and close just before 08:50.</a:t>
            </a:r>
          </a:p>
          <a:p>
            <a:pPr marL="0" indent="0">
              <a:buNone/>
            </a:pPr>
            <a:r>
              <a:rPr lang="en-GB" dirty="0"/>
              <a:t>Late arrivals after 08:50 will need to be signed in at the office. </a:t>
            </a:r>
          </a:p>
          <a:p>
            <a:pPr marL="0" indent="0">
              <a:buNone/>
            </a:pPr>
            <a:r>
              <a:rPr lang="en-GB" dirty="0"/>
              <a:t>Unauthorised lateness will be recorded from 09:00, with authorised lateness accepted between 08:50-09:00 with a clear reason.</a:t>
            </a:r>
            <a:endParaRPr lang="en-GB" sz="2800" dirty="0"/>
          </a:p>
          <a:p>
            <a:pPr>
              <a:buClr>
                <a:srgbClr val="8AD0D6"/>
              </a:buClr>
            </a:pPr>
            <a:r>
              <a:rPr lang="en-GB" sz="2800" dirty="0"/>
              <a:t>Lesson 1 begins at 8:50</a:t>
            </a:r>
            <a:endParaRPr lang="en-GB" dirty="0"/>
          </a:p>
          <a:p>
            <a:pPr>
              <a:buClr>
                <a:srgbClr val="8AD0D6"/>
              </a:buClr>
            </a:pPr>
            <a:r>
              <a:rPr lang="en-GB" sz="2800" dirty="0"/>
              <a:t>End of day 3:15, gates close at 3:25 due to clubs starting.</a:t>
            </a:r>
            <a:endParaRPr lang="en-GB" dirty="0"/>
          </a:p>
          <a:p>
            <a:pPr>
              <a:buClr>
                <a:srgbClr val="8AD0D6"/>
              </a:buClr>
            </a:pPr>
            <a:r>
              <a:rPr lang="en-GB" sz="2800" dirty="0"/>
              <a:t>If you are running late (after 3:25) please go to the office.</a:t>
            </a:r>
            <a:endParaRPr lang="en-GB" dirty="0"/>
          </a:p>
          <a:p>
            <a:pPr>
              <a:buClr>
                <a:srgbClr val="8AD0D6"/>
              </a:buClr>
            </a:pPr>
            <a:r>
              <a:rPr lang="en-GB" sz="2800" dirty="0"/>
              <a:t>If someone different is collecting your child, a password must </a:t>
            </a:r>
            <a:endParaRPr lang="en-GB" dirty="0"/>
          </a:p>
          <a:p>
            <a:pPr marL="0" indent="0">
              <a:buNone/>
            </a:pPr>
            <a:r>
              <a:rPr lang="en-GB" sz="2800" dirty="0"/>
              <a:t>be given.</a:t>
            </a:r>
            <a:endParaRPr lang="en-GB" dirty="0"/>
          </a:p>
        </p:txBody>
      </p:sp>
      <p:pic>
        <p:nvPicPr>
          <p:cNvPr id="4" name="Picture 2" descr="Newton Longville Church of England Primary School, Newton Longville |  Teaching Jobs &amp; Education Jobs | MyNewTerm">
            <a:extLst>
              <a:ext uri="{FF2B5EF4-FFF2-40B4-BE49-F238E27FC236}">
                <a16:creationId xmlns:a16="http://schemas.microsoft.com/office/drawing/2014/main" id="{10D93E01-968A-4CB2-AAAE-9C6778A134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6522" y="0"/>
            <a:ext cx="2595478" cy="1400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6244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1DF8-B5D2-444F-B3C5-10FAA7998C9A}"/>
              </a:ext>
            </a:extLst>
          </p:cNvPr>
          <p:cNvSpPr>
            <a:spLocks noGrp="1"/>
          </p:cNvSpPr>
          <p:nvPr>
            <p:ph type="title"/>
          </p:nvPr>
        </p:nvSpPr>
        <p:spPr/>
        <p:txBody>
          <a:bodyPr/>
          <a:lstStyle/>
          <a:p>
            <a:r>
              <a:rPr lang="en-GB" dirty="0"/>
              <a:t>Topics covered this year:</a:t>
            </a:r>
          </a:p>
        </p:txBody>
      </p:sp>
      <p:graphicFrame>
        <p:nvGraphicFramePr>
          <p:cNvPr id="4" name="Content Placeholder 3">
            <a:extLst>
              <a:ext uri="{FF2B5EF4-FFF2-40B4-BE49-F238E27FC236}">
                <a16:creationId xmlns:a16="http://schemas.microsoft.com/office/drawing/2014/main" id="{DC34CA9D-8F98-42BD-A0E3-70028CE27C78}"/>
              </a:ext>
            </a:extLst>
          </p:cNvPr>
          <p:cNvGraphicFramePr>
            <a:graphicFrameLocks noGrp="1"/>
          </p:cNvGraphicFramePr>
          <p:nvPr>
            <p:ph idx="1"/>
            <p:extLst>
              <p:ext uri="{D42A27DB-BD31-4B8C-83A1-F6EECF244321}">
                <p14:modId xmlns:p14="http://schemas.microsoft.com/office/powerpoint/2010/main" val="1854497798"/>
              </p:ext>
            </p:extLst>
          </p:nvPr>
        </p:nvGraphicFramePr>
        <p:xfrm>
          <a:off x="247650" y="1595438"/>
          <a:ext cx="11791950" cy="2786062"/>
        </p:xfrm>
        <a:graphic>
          <a:graphicData uri="http://schemas.openxmlformats.org/drawingml/2006/table">
            <a:tbl>
              <a:tblPr firstRow="1" bandRow="1">
                <a:tableStyleId>{5C22544A-7EE6-4342-B048-85BDC9FD1C3A}</a:tableStyleId>
              </a:tblPr>
              <a:tblGrid>
                <a:gridCol w="1965325">
                  <a:extLst>
                    <a:ext uri="{9D8B030D-6E8A-4147-A177-3AD203B41FA5}">
                      <a16:colId xmlns:a16="http://schemas.microsoft.com/office/drawing/2014/main" val="1917324928"/>
                    </a:ext>
                  </a:extLst>
                </a:gridCol>
                <a:gridCol w="1965325">
                  <a:extLst>
                    <a:ext uri="{9D8B030D-6E8A-4147-A177-3AD203B41FA5}">
                      <a16:colId xmlns:a16="http://schemas.microsoft.com/office/drawing/2014/main" val="966992760"/>
                    </a:ext>
                  </a:extLst>
                </a:gridCol>
                <a:gridCol w="1965325">
                  <a:extLst>
                    <a:ext uri="{9D8B030D-6E8A-4147-A177-3AD203B41FA5}">
                      <a16:colId xmlns:a16="http://schemas.microsoft.com/office/drawing/2014/main" val="943418166"/>
                    </a:ext>
                  </a:extLst>
                </a:gridCol>
                <a:gridCol w="1965325">
                  <a:extLst>
                    <a:ext uri="{9D8B030D-6E8A-4147-A177-3AD203B41FA5}">
                      <a16:colId xmlns:a16="http://schemas.microsoft.com/office/drawing/2014/main" val="3425091324"/>
                    </a:ext>
                  </a:extLst>
                </a:gridCol>
                <a:gridCol w="1965325">
                  <a:extLst>
                    <a:ext uri="{9D8B030D-6E8A-4147-A177-3AD203B41FA5}">
                      <a16:colId xmlns:a16="http://schemas.microsoft.com/office/drawing/2014/main" val="191737493"/>
                    </a:ext>
                  </a:extLst>
                </a:gridCol>
                <a:gridCol w="1965325">
                  <a:extLst>
                    <a:ext uri="{9D8B030D-6E8A-4147-A177-3AD203B41FA5}">
                      <a16:colId xmlns:a16="http://schemas.microsoft.com/office/drawing/2014/main" val="809315793"/>
                    </a:ext>
                  </a:extLst>
                </a:gridCol>
              </a:tblGrid>
              <a:tr h="1022023">
                <a:tc>
                  <a:txBody>
                    <a:bodyPr/>
                    <a:lstStyle/>
                    <a:p>
                      <a:pPr algn="ctr"/>
                      <a:r>
                        <a:rPr lang="en-GB" sz="2400" dirty="0"/>
                        <a:t>Autumn 1</a:t>
                      </a:r>
                    </a:p>
                  </a:txBody>
                  <a:tcPr/>
                </a:tc>
                <a:tc>
                  <a:txBody>
                    <a:bodyPr/>
                    <a:lstStyle/>
                    <a:p>
                      <a:pPr algn="ctr"/>
                      <a:r>
                        <a:rPr lang="en-GB" sz="2400" dirty="0"/>
                        <a:t>Autumn 2</a:t>
                      </a:r>
                    </a:p>
                  </a:txBody>
                  <a:tcPr/>
                </a:tc>
                <a:tc>
                  <a:txBody>
                    <a:bodyPr/>
                    <a:lstStyle/>
                    <a:p>
                      <a:pPr algn="ctr"/>
                      <a:r>
                        <a:rPr lang="en-GB" sz="2400" dirty="0"/>
                        <a:t>Spring 1</a:t>
                      </a:r>
                    </a:p>
                  </a:txBody>
                  <a:tcPr/>
                </a:tc>
                <a:tc>
                  <a:txBody>
                    <a:bodyPr/>
                    <a:lstStyle/>
                    <a:p>
                      <a:pPr algn="ctr"/>
                      <a:r>
                        <a:rPr lang="en-GB" sz="2400" dirty="0"/>
                        <a:t>Spring 2</a:t>
                      </a:r>
                    </a:p>
                  </a:txBody>
                  <a:tcPr/>
                </a:tc>
                <a:tc>
                  <a:txBody>
                    <a:bodyPr/>
                    <a:lstStyle/>
                    <a:p>
                      <a:pPr algn="ctr"/>
                      <a:r>
                        <a:rPr lang="en-GB" sz="2400" dirty="0"/>
                        <a:t>Summer 1</a:t>
                      </a:r>
                    </a:p>
                  </a:txBody>
                  <a:tcPr/>
                </a:tc>
                <a:tc>
                  <a:txBody>
                    <a:bodyPr/>
                    <a:lstStyle/>
                    <a:p>
                      <a:pPr algn="ctr"/>
                      <a:r>
                        <a:rPr lang="en-GB" sz="2400" dirty="0"/>
                        <a:t>Summer 2</a:t>
                      </a:r>
                    </a:p>
                  </a:txBody>
                  <a:tcPr/>
                </a:tc>
                <a:extLst>
                  <a:ext uri="{0D108BD9-81ED-4DB2-BD59-A6C34878D82A}">
                    <a16:rowId xmlns:a16="http://schemas.microsoft.com/office/drawing/2014/main" val="1412270728"/>
                  </a:ext>
                </a:extLst>
              </a:tr>
              <a:tr h="1764039">
                <a:tc gridSpan="2">
                  <a:txBody>
                    <a:bodyPr/>
                    <a:lstStyle/>
                    <a:p>
                      <a:pPr algn="ctr"/>
                      <a:r>
                        <a:rPr lang="en-GB" sz="2400" dirty="0"/>
                        <a:t>Who first lived in Britain?</a:t>
                      </a:r>
                    </a:p>
                  </a:txBody>
                  <a:tcPr/>
                </a:tc>
                <a:tc hMerge="1">
                  <a:txBody>
                    <a:bodyPr/>
                    <a:lstStyle/>
                    <a:p>
                      <a:pPr algn="ctr"/>
                      <a:endParaRPr lang="en-GB" sz="2400" dirty="0"/>
                    </a:p>
                  </a:txBody>
                  <a:tcPr/>
                </a:tc>
                <a:tc>
                  <a:txBody>
                    <a:bodyPr/>
                    <a:lstStyle/>
                    <a:p>
                      <a:pPr algn="ctr"/>
                      <a:r>
                        <a:rPr lang="en-GB" sz="1800" dirty="0"/>
                        <a:t>Extreme Earth – How extreme are volcanoes and earthquakes?</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000" dirty="0"/>
                        <a:t>What landmarks are around the World?</a:t>
                      </a:r>
                    </a:p>
                    <a:p>
                      <a:pPr algn="ctr"/>
                      <a:endParaRPr lang="en-GB" sz="2000" dirty="0"/>
                    </a:p>
                  </a:txBody>
                  <a:tcPr/>
                </a:tc>
                <a:tc gridSpan="2">
                  <a:txBody>
                    <a:bodyPr/>
                    <a:lstStyle/>
                    <a:p>
                      <a:pPr algn="ctr"/>
                      <a:r>
                        <a:rPr lang="en-GB" sz="2400" dirty="0"/>
                        <a:t>What did the Ancient Greeks give the world?</a:t>
                      </a:r>
                    </a:p>
                  </a:txBody>
                  <a:tcPr/>
                </a:tc>
                <a:tc hMerge="1">
                  <a:txBody>
                    <a:bodyPr/>
                    <a:lstStyle/>
                    <a:p>
                      <a:endParaRPr lang="en-GB" dirty="0"/>
                    </a:p>
                  </a:txBody>
                  <a:tcPr/>
                </a:tc>
                <a:extLst>
                  <a:ext uri="{0D108BD9-81ED-4DB2-BD59-A6C34878D82A}">
                    <a16:rowId xmlns:a16="http://schemas.microsoft.com/office/drawing/2014/main" val="2627886269"/>
                  </a:ext>
                </a:extLst>
              </a:tr>
            </a:tbl>
          </a:graphicData>
        </a:graphic>
      </p:graphicFrame>
      <p:sp>
        <p:nvSpPr>
          <p:cNvPr id="5" name="Arrow: Down 4">
            <a:extLst>
              <a:ext uri="{FF2B5EF4-FFF2-40B4-BE49-F238E27FC236}">
                <a16:creationId xmlns:a16="http://schemas.microsoft.com/office/drawing/2014/main" id="{D12D6E7A-D9E4-4A9F-B138-B02D048B3B49}"/>
              </a:ext>
            </a:extLst>
          </p:cNvPr>
          <p:cNvSpPr/>
          <p:nvPr/>
        </p:nvSpPr>
        <p:spPr>
          <a:xfrm>
            <a:off x="1143000" y="4124325"/>
            <a:ext cx="419100" cy="10763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Arrow: Down 5">
            <a:extLst>
              <a:ext uri="{FF2B5EF4-FFF2-40B4-BE49-F238E27FC236}">
                <a16:creationId xmlns:a16="http://schemas.microsoft.com/office/drawing/2014/main" id="{4DD2BD85-1308-492B-9984-40ABDEC9F930}"/>
              </a:ext>
            </a:extLst>
          </p:cNvPr>
          <p:cNvSpPr/>
          <p:nvPr/>
        </p:nvSpPr>
        <p:spPr>
          <a:xfrm>
            <a:off x="7133364" y="4124324"/>
            <a:ext cx="419100" cy="10763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Down 6">
            <a:extLst>
              <a:ext uri="{FF2B5EF4-FFF2-40B4-BE49-F238E27FC236}">
                <a16:creationId xmlns:a16="http://schemas.microsoft.com/office/drawing/2014/main" id="{55A9DFCF-A62D-4009-B83C-5C0616AE4343}"/>
              </a:ext>
            </a:extLst>
          </p:cNvPr>
          <p:cNvSpPr/>
          <p:nvPr/>
        </p:nvSpPr>
        <p:spPr>
          <a:xfrm>
            <a:off x="10307055" y="4124324"/>
            <a:ext cx="419100" cy="10763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4C34A3DB-CB22-4245-B349-06875BEC55BD}"/>
              </a:ext>
            </a:extLst>
          </p:cNvPr>
          <p:cNvSpPr txBox="1"/>
          <p:nvPr/>
        </p:nvSpPr>
        <p:spPr>
          <a:xfrm>
            <a:off x="466724" y="5200649"/>
            <a:ext cx="2581586" cy="1200329"/>
          </a:xfrm>
          <a:prstGeom prst="rect">
            <a:avLst/>
          </a:prstGeom>
          <a:solidFill>
            <a:schemeClr val="accent2"/>
          </a:solidFill>
        </p:spPr>
        <p:txBody>
          <a:bodyPr wrap="square" lIns="91440" tIns="45720" rIns="91440" bIns="45720" rtlCol="0" anchor="t">
            <a:spAutoFit/>
          </a:bodyPr>
          <a:lstStyle/>
          <a:p>
            <a:r>
              <a:rPr lang="en-GB" dirty="0">
                <a:solidFill>
                  <a:srgbClr val="FFFF00"/>
                </a:solidFill>
              </a:rPr>
              <a:t>Stone Age Experience Day</a:t>
            </a:r>
          </a:p>
          <a:p>
            <a:r>
              <a:rPr lang="en-GB" dirty="0">
                <a:solidFill>
                  <a:srgbClr val="FFFF00"/>
                </a:solidFill>
              </a:rPr>
              <a:t>Date TBC </a:t>
            </a:r>
            <a:r>
              <a:rPr lang="en-GB" b="1"/>
              <a:t>(in school dress up</a:t>
            </a:r>
            <a:r>
              <a:rPr lang="en-GB">
                <a:solidFill>
                  <a:srgbClr val="FFFF00"/>
                </a:solidFill>
              </a:rPr>
              <a:t>)</a:t>
            </a:r>
          </a:p>
        </p:txBody>
      </p:sp>
      <p:sp>
        <p:nvSpPr>
          <p:cNvPr id="9" name="TextBox 8">
            <a:extLst>
              <a:ext uri="{FF2B5EF4-FFF2-40B4-BE49-F238E27FC236}">
                <a16:creationId xmlns:a16="http://schemas.microsoft.com/office/drawing/2014/main" id="{B893361C-F242-4A3D-9E8C-6F23D1F08E36}"/>
              </a:ext>
            </a:extLst>
          </p:cNvPr>
          <p:cNvSpPr txBox="1"/>
          <p:nvPr/>
        </p:nvSpPr>
        <p:spPr>
          <a:xfrm>
            <a:off x="6635750" y="5149849"/>
            <a:ext cx="1422400" cy="923330"/>
          </a:xfrm>
          <a:prstGeom prst="rect">
            <a:avLst/>
          </a:prstGeom>
          <a:solidFill>
            <a:schemeClr val="accent2"/>
          </a:solidFill>
        </p:spPr>
        <p:txBody>
          <a:bodyPr wrap="square" lIns="91440" tIns="45720" rIns="91440" bIns="45720" rtlCol="0" anchor="t">
            <a:spAutoFit/>
          </a:bodyPr>
          <a:lstStyle/>
          <a:p>
            <a:r>
              <a:rPr lang="en-GB" dirty="0">
                <a:solidFill>
                  <a:srgbClr val="FFFF00"/>
                </a:solidFill>
              </a:rPr>
              <a:t>Bedford Faith Tour</a:t>
            </a:r>
          </a:p>
          <a:p>
            <a:r>
              <a:rPr lang="en-GB" dirty="0">
                <a:solidFill>
                  <a:srgbClr val="FFFF00"/>
                </a:solidFill>
              </a:rPr>
              <a:t>April 2027</a:t>
            </a:r>
          </a:p>
        </p:txBody>
      </p:sp>
      <p:sp>
        <p:nvSpPr>
          <p:cNvPr id="10" name="TextBox 9">
            <a:extLst>
              <a:ext uri="{FF2B5EF4-FFF2-40B4-BE49-F238E27FC236}">
                <a16:creationId xmlns:a16="http://schemas.microsoft.com/office/drawing/2014/main" id="{12DC1759-C6F7-47C0-9B09-450B4000F2E5}"/>
              </a:ext>
            </a:extLst>
          </p:cNvPr>
          <p:cNvSpPr txBox="1"/>
          <p:nvPr/>
        </p:nvSpPr>
        <p:spPr>
          <a:xfrm>
            <a:off x="9811755" y="5288348"/>
            <a:ext cx="1828800" cy="923330"/>
          </a:xfrm>
          <a:prstGeom prst="rect">
            <a:avLst/>
          </a:prstGeom>
          <a:solidFill>
            <a:schemeClr val="accent2"/>
          </a:solidFill>
        </p:spPr>
        <p:txBody>
          <a:bodyPr wrap="square" lIns="91440" tIns="45720" rIns="91440" bIns="45720" rtlCol="0" anchor="t">
            <a:spAutoFit/>
          </a:bodyPr>
          <a:lstStyle/>
          <a:p>
            <a:r>
              <a:rPr lang="en-GB" dirty="0">
                <a:solidFill>
                  <a:srgbClr val="FFFF00"/>
                </a:solidFill>
              </a:rPr>
              <a:t>VR Headset Workshop</a:t>
            </a:r>
          </a:p>
          <a:p>
            <a:r>
              <a:rPr lang="en-GB" dirty="0">
                <a:solidFill>
                  <a:srgbClr val="FFFF00"/>
                </a:solidFill>
              </a:rPr>
              <a:t>Date TBC</a:t>
            </a:r>
          </a:p>
        </p:txBody>
      </p:sp>
      <p:pic>
        <p:nvPicPr>
          <p:cNvPr id="11" name="Picture 2" descr="Newton Longville Church of England Primary School, Newton Longville |  Teaching Jobs &amp; Education Jobs | MyNewTerm">
            <a:extLst>
              <a:ext uri="{FF2B5EF4-FFF2-40B4-BE49-F238E27FC236}">
                <a16:creationId xmlns:a16="http://schemas.microsoft.com/office/drawing/2014/main" id="{F9FD19B5-61E2-4C42-8702-25B792BD69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6522" y="0"/>
            <a:ext cx="2595478" cy="1400530"/>
          </a:xfrm>
          <a:prstGeom prst="rect">
            <a:avLst/>
          </a:prstGeom>
          <a:noFill/>
          <a:extLst>
            <a:ext uri="{909E8E84-426E-40DD-AFC4-6F175D3DCCD1}">
              <a14:hiddenFill xmlns:a14="http://schemas.microsoft.com/office/drawing/2010/main">
                <a:solidFill>
                  <a:srgbClr val="FFFFFF"/>
                </a:solidFill>
              </a14:hiddenFill>
            </a:ext>
          </a:extLst>
        </p:spPr>
      </p:pic>
      <p:sp>
        <p:nvSpPr>
          <p:cNvPr id="12" name="Arrow: Down 11">
            <a:extLst>
              <a:ext uri="{FF2B5EF4-FFF2-40B4-BE49-F238E27FC236}">
                <a16:creationId xmlns:a16="http://schemas.microsoft.com/office/drawing/2014/main" id="{6D5C392E-D252-4573-81D8-48F51649D9A9}"/>
              </a:ext>
            </a:extLst>
          </p:cNvPr>
          <p:cNvSpPr/>
          <p:nvPr/>
        </p:nvSpPr>
        <p:spPr>
          <a:xfrm>
            <a:off x="4885369" y="4124325"/>
            <a:ext cx="419100" cy="10763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F461A9B9-9743-49EF-A216-EF4E148B7DDD}"/>
              </a:ext>
            </a:extLst>
          </p:cNvPr>
          <p:cNvSpPr/>
          <p:nvPr/>
        </p:nvSpPr>
        <p:spPr>
          <a:xfrm>
            <a:off x="4190999" y="5200649"/>
            <a:ext cx="1638301" cy="15621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rgbClr val="FFFF00"/>
                </a:solidFill>
              </a:rPr>
              <a:t>NHM </a:t>
            </a:r>
          </a:p>
          <a:p>
            <a:pPr algn="ctr"/>
            <a:r>
              <a:rPr lang="en-GB" dirty="0">
                <a:solidFill>
                  <a:srgbClr val="FFFF00"/>
                </a:solidFill>
              </a:rPr>
              <a:t>Oxford</a:t>
            </a:r>
          </a:p>
          <a:p>
            <a:pPr algn="ctr"/>
            <a:r>
              <a:rPr lang="en-GB" dirty="0">
                <a:solidFill>
                  <a:srgbClr val="FFFF00"/>
                </a:solidFill>
              </a:rPr>
              <a:t>January 2027</a:t>
            </a:r>
          </a:p>
        </p:txBody>
      </p:sp>
    </p:spTree>
    <p:extLst>
      <p:ext uri="{BB962C8B-B14F-4D97-AF65-F5344CB8AC3E}">
        <p14:creationId xmlns:p14="http://schemas.microsoft.com/office/powerpoint/2010/main" val="37623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1000"/>
                                        <p:tgtEl>
                                          <p:spTgt spid="10"/>
                                        </p:tgtEl>
                                      </p:cBhvr>
                                    </p:animEffect>
                                    <p:anim calcmode="lin" valueType="num">
                                      <p:cBhvr>
                                        <p:cTn id="49" dur="1000" fill="hold"/>
                                        <p:tgtEl>
                                          <p:spTgt spid="10"/>
                                        </p:tgtEl>
                                        <p:attrNameLst>
                                          <p:attrName>ppt_x</p:attrName>
                                        </p:attrNameLst>
                                      </p:cBhvr>
                                      <p:tavLst>
                                        <p:tav tm="0">
                                          <p:val>
                                            <p:strVal val="#ppt_x"/>
                                          </p:val>
                                        </p:tav>
                                        <p:tav tm="100000">
                                          <p:val>
                                            <p:strVal val="#ppt_x"/>
                                          </p:val>
                                        </p:tav>
                                      </p:tavLst>
                                    </p:anim>
                                    <p:anim calcmode="lin" valueType="num">
                                      <p:cBhvr>
                                        <p:cTn id="5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06F2F-0188-27F0-F4D1-8F3BBBC938A8}"/>
              </a:ext>
            </a:extLst>
          </p:cNvPr>
          <p:cNvSpPr>
            <a:spLocks noGrp="1"/>
          </p:cNvSpPr>
          <p:nvPr>
            <p:ph type="title"/>
          </p:nvPr>
        </p:nvSpPr>
        <p:spPr/>
        <p:txBody>
          <a:bodyPr/>
          <a:lstStyle/>
          <a:p>
            <a:r>
              <a:rPr lang="en-GB" dirty="0"/>
              <a:t>Bedford Faith Tour</a:t>
            </a:r>
          </a:p>
        </p:txBody>
      </p:sp>
      <p:sp>
        <p:nvSpPr>
          <p:cNvPr id="3" name="Content Placeholder 2">
            <a:extLst>
              <a:ext uri="{FF2B5EF4-FFF2-40B4-BE49-F238E27FC236}">
                <a16:creationId xmlns:a16="http://schemas.microsoft.com/office/drawing/2014/main" id="{CB292352-0567-2155-8388-7B29F4EA3C70}"/>
              </a:ext>
            </a:extLst>
          </p:cNvPr>
          <p:cNvSpPr>
            <a:spLocks noGrp="1"/>
          </p:cNvSpPr>
          <p:nvPr>
            <p:ph idx="1"/>
          </p:nvPr>
        </p:nvSpPr>
        <p:spPr>
          <a:xfrm>
            <a:off x="646111" y="1508760"/>
            <a:ext cx="5007929" cy="5139708"/>
          </a:xfrm>
        </p:spPr>
        <p:txBody>
          <a:bodyPr vert="horz" lIns="91440" tIns="45720" rIns="91440" bIns="45720" rtlCol="0" anchor="t">
            <a:normAutofit lnSpcReduction="10000"/>
          </a:bodyPr>
          <a:lstStyle/>
          <a:p>
            <a:r>
              <a:rPr lang="en-GB" dirty="0"/>
              <a:t>This is a wonderful trip during which time we visit three different places of worship. Sikh, Muslim and Christian. </a:t>
            </a:r>
            <a:endParaRPr lang="en-US" dirty="0"/>
          </a:p>
          <a:p>
            <a:pPr>
              <a:buClr>
                <a:srgbClr val="8AD0D6"/>
              </a:buClr>
            </a:pPr>
            <a:r>
              <a:rPr lang="en-GB" dirty="0"/>
              <a:t>Children will be asked respectfully to remove their shoes and wear a head scarf when we are visiting the gurdwara and the mosque. They will also not be able to have meat in their packed lunch that day. </a:t>
            </a:r>
          </a:p>
          <a:p>
            <a:pPr>
              <a:buClr>
                <a:srgbClr val="8AD0D6"/>
              </a:buClr>
            </a:pPr>
            <a:r>
              <a:rPr lang="en-GB" dirty="0"/>
              <a:t>If you have any questions about the trip please do speak to be directly. I went last year and it was really great to consolidate our learning. All 3 places of worship were incredible; the guides were really welcoming to the children and provided a wonderful age-appropriate presentation during the visit. </a:t>
            </a:r>
          </a:p>
        </p:txBody>
      </p:sp>
      <p:pic>
        <p:nvPicPr>
          <p:cNvPr id="5" name="Picture 4">
            <a:extLst>
              <a:ext uri="{FF2B5EF4-FFF2-40B4-BE49-F238E27FC236}">
                <a16:creationId xmlns:a16="http://schemas.microsoft.com/office/drawing/2014/main" id="{3570B18C-AA13-4ED4-AE16-ADE9F6D95FCB}"/>
              </a:ext>
            </a:extLst>
          </p:cNvPr>
          <p:cNvPicPr>
            <a:picLocks noChangeAspect="1"/>
          </p:cNvPicPr>
          <p:nvPr/>
        </p:nvPicPr>
        <p:blipFill>
          <a:blip r:embed="rId2"/>
          <a:stretch>
            <a:fillRect/>
          </a:stretch>
        </p:blipFill>
        <p:spPr>
          <a:xfrm rot="5400000">
            <a:off x="6227875" y="881343"/>
            <a:ext cx="3429001" cy="2571751"/>
          </a:xfrm>
          <a:prstGeom prst="rect">
            <a:avLst/>
          </a:prstGeom>
        </p:spPr>
      </p:pic>
      <p:pic>
        <p:nvPicPr>
          <p:cNvPr id="7" name="Picture 6">
            <a:extLst>
              <a:ext uri="{FF2B5EF4-FFF2-40B4-BE49-F238E27FC236}">
                <a16:creationId xmlns:a16="http://schemas.microsoft.com/office/drawing/2014/main" id="{EE8DFDC4-7FFD-47F4-9697-ADDF180F7A23}"/>
              </a:ext>
            </a:extLst>
          </p:cNvPr>
          <p:cNvPicPr>
            <a:picLocks noChangeAspect="1"/>
          </p:cNvPicPr>
          <p:nvPr/>
        </p:nvPicPr>
        <p:blipFill>
          <a:blip r:embed="rId3"/>
          <a:stretch>
            <a:fillRect/>
          </a:stretch>
        </p:blipFill>
        <p:spPr>
          <a:xfrm>
            <a:off x="7570775" y="3950988"/>
            <a:ext cx="3596640" cy="2697480"/>
          </a:xfrm>
          <a:prstGeom prst="rect">
            <a:avLst/>
          </a:prstGeom>
        </p:spPr>
      </p:pic>
      <p:pic>
        <p:nvPicPr>
          <p:cNvPr id="9" name="Picture 8">
            <a:extLst>
              <a:ext uri="{FF2B5EF4-FFF2-40B4-BE49-F238E27FC236}">
                <a16:creationId xmlns:a16="http://schemas.microsoft.com/office/drawing/2014/main" id="{357870CF-EBAB-4C4A-88FE-CBE22941E4F5}"/>
              </a:ext>
            </a:extLst>
          </p:cNvPr>
          <p:cNvPicPr>
            <a:picLocks noChangeAspect="1"/>
          </p:cNvPicPr>
          <p:nvPr/>
        </p:nvPicPr>
        <p:blipFill>
          <a:blip r:embed="rId4"/>
          <a:stretch>
            <a:fillRect/>
          </a:stretch>
        </p:blipFill>
        <p:spPr>
          <a:xfrm rot="5400000">
            <a:off x="9087058" y="881343"/>
            <a:ext cx="3429000" cy="2571750"/>
          </a:xfrm>
          <a:prstGeom prst="rect">
            <a:avLst/>
          </a:prstGeom>
        </p:spPr>
      </p:pic>
    </p:spTree>
    <p:extLst>
      <p:ext uri="{BB962C8B-B14F-4D97-AF65-F5344CB8AC3E}">
        <p14:creationId xmlns:p14="http://schemas.microsoft.com/office/powerpoint/2010/main" val="3902710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42487-F7FE-45F2-9274-7BF08CCB47F3}"/>
              </a:ext>
            </a:extLst>
          </p:cNvPr>
          <p:cNvSpPr>
            <a:spLocks noGrp="1"/>
          </p:cNvSpPr>
          <p:nvPr>
            <p:ph type="title"/>
          </p:nvPr>
        </p:nvSpPr>
        <p:spPr/>
        <p:txBody>
          <a:bodyPr/>
          <a:lstStyle/>
          <a:p>
            <a:r>
              <a:rPr lang="en-GB" dirty="0"/>
              <a:t>PE :</a:t>
            </a:r>
          </a:p>
        </p:txBody>
      </p:sp>
      <p:sp>
        <p:nvSpPr>
          <p:cNvPr id="3" name="Content Placeholder 2">
            <a:extLst>
              <a:ext uri="{FF2B5EF4-FFF2-40B4-BE49-F238E27FC236}">
                <a16:creationId xmlns:a16="http://schemas.microsoft.com/office/drawing/2014/main" id="{38C664F7-A3E2-4204-807F-0CA963651F98}"/>
              </a:ext>
            </a:extLst>
          </p:cNvPr>
          <p:cNvSpPr>
            <a:spLocks noGrp="1"/>
          </p:cNvSpPr>
          <p:nvPr>
            <p:ph idx="1"/>
          </p:nvPr>
        </p:nvSpPr>
        <p:spPr>
          <a:xfrm>
            <a:off x="590245" y="786168"/>
            <a:ext cx="9516453" cy="3942995"/>
          </a:xfrm>
        </p:spPr>
        <p:txBody>
          <a:bodyPr vert="horz" lIns="91440" tIns="45720" rIns="91440" bIns="45720" rtlCol="0" anchor="t">
            <a:normAutofit/>
          </a:bodyPr>
          <a:lstStyle/>
          <a:p>
            <a:pPr marL="0" indent="0">
              <a:buNone/>
            </a:pPr>
            <a:endParaRPr lang="en-GB" sz="2400" dirty="0"/>
          </a:p>
          <a:p>
            <a:r>
              <a:rPr lang="en-GB" sz="2400" dirty="0"/>
              <a:t>PE will be on Mondays and Wednesday. </a:t>
            </a:r>
          </a:p>
          <a:p>
            <a:r>
              <a:rPr lang="en-GB" sz="2400" dirty="0"/>
              <a:t>Children come to school dressed in PE kit. </a:t>
            </a:r>
          </a:p>
          <a:p>
            <a:r>
              <a:rPr lang="en-GB" sz="2400" dirty="0"/>
              <a:t>No hoodies, branded sportswear or cycling shorts.</a:t>
            </a:r>
          </a:p>
          <a:p>
            <a:pPr marL="0" indent="0">
              <a:buNone/>
            </a:pPr>
            <a:endParaRPr lang="en-GB" sz="2400" dirty="0"/>
          </a:p>
        </p:txBody>
      </p:sp>
      <p:pic>
        <p:nvPicPr>
          <p:cNvPr id="3074" name="Picture 2" descr="Steeple Bumpstead Primary School Uniform">
            <a:extLst>
              <a:ext uri="{FF2B5EF4-FFF2-40B4-BE49-F238E27FC236}">
                <a16:creationId xmlns:a16="http://schemas.microsoft.com/office/drawing/2014/main" id="{B5D3C555-7186-479F-9500-28468AF959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0000" y="1746920"/>
            <a:ext cx="2226529" cy="222652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Newton Longville Church of England Primary School, Newton Longville |  Teaching Jobs &amp; Education Jobs | MyNewTerm">
            <a:extLst>
              <a:ext uri="{FF2B5EF4-FFF2-40B4-BE49-F238E27FC236}">
                <a16:creationId xmlns:a16="http://schemas.microsoft.com/office/drawing/2014/main" id="{B6F69A93-71E5-45E5-B44A-AB63F17E0A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6522" y="0"/>
            <a:ext cx="2595478" cy="140053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718BC4E0-C4D3-491E-8961-07C8D4D7C7F9}"/>
              </a:ext>
            </a:extLst>
          </p:cNvPr>
          <p:cNvSpPr txBox="1">
            <a:spLocks/>
          </p:cNvSpPr>
          <p:nvPr/>
        </p:nvSpPr>
        <p:spPr>
          <a:xfrm>
            <a:off x="532419" y="3604223"/>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Forest School :</a:t>
            </a:r>
          </a:p>
        </p:txBody>
      </p:sp>
      <p:sp>
        <p:nvSpPr>
          <p:cNvPr id="7" name="Content Placeholder 2">
            <a:extLst>
              <a:ext uri="{FF2B5EF4-FFF2-40B4-BE49-F238E27FC236}">
                <a16:creationId xmlns:a16="http://schemas.microsoft.com/office/drawing/2014/main" id="{CDB6D7D4-F685-477C-8ED7-7B7E92A8D28D}"/>
              </a:ext>
            </a:extLst>
          </p:cNvPr>
          <p:cNvSpPr txBox="1">
            <a:spLocks/>
          </p:cNvSpPr>
          <p:nvPr/>
        </p:nvSpPr>
        <p:spPr>
          <a:xfrm>
            <a:off x="533400" y="4319839"/>
            <a:ext cx="9516453" cy="3942995"/>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n-GB" sz="2400" dirty="0"/>
              <a:t>Otter class will take part in Forest School in Spring 2 term.</a:t>
            </a:r>
          </a:p>
          <a:p>
            <a:pPr marL="0" indent="0">
              <a:buFont typeface="Wingdings 3" charset="2"/>
              <a:buNone/>
            </a:pPr>
            <a:r>
              <a:rPr lang="en-GB" sz="2400" dirty="0"/>
              <a:t>Long Sleeves</a:t>
            </a:r>
          </a:p>
          <a:p>
            <a:pPr marL="0" indent="0">
              <a:buFont typeface="Wingdings 3" charset="2"/>
              <a:buNone/>
            </a:pPr>
            <a:r>
              <a:rPr lang="en-GB" sz="2400" dirty="0"/>
              <a:t>Long trousers</a:t>
            </a:r>
          </a:p>
          <a:p>
            <a:pPr marL="0" indent="0">
              <a:buFont typeface="Wingdings 3" charset="2"/>
              <a:buNone/>
            </a:pPr>
            <a:r>
              <a:rPr lang="en-GB" sz="2400" dirty="0"/>
              <a:t>Wellies</a:t>
            </a:r>
          </a:p>
          <a:p>
            <a:pPr marL="0" indent="0">
              <a:buFont typeface="Wingdings 3" charset="2"/>
              <a:buNone/>
            </a:pPr>
            <a:r>
              <a:rPr lang="en-GB" sz="2400" dirty="0"/>
              <a:t>Waterproofs!</a:t>
            </a:r>
          </a:p>
        </p:txBody>
      </p:sp>
      <p:pic>
        <p:nvPicPr>
          <p:cNvPr id="1026" name="Picture 2" descr="Forest School Sessions | Hampshire and Isle of Wight Wildlife Trust">
            <a:extLst>
              <a:ext uri="{FF2B5EF4-FFF2-40B4-BE49-F238E27FC236}">
                <a16:creationId xmlns:a16="http://schemas.microsoft.com/office/drawing/2014/main" id="{AB47475F-FCFB-491A-AFA1-691729B818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35769" y="4491206"/>
            <a:ext cx="2956735" cy="2149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24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074"/>
                                        </p:tgtEl>
                                        <p:attrNameLst>
                                          <p:attrName>style.visibility</p:attrName>
                                        </p:attrNameLst>
                                      </p:cBhvr>
                                      <p:to>
                                        <p:strVal val="visible"/>
                                      </p:to>
                                    </p:set>
                                    <p:animEffect transition="in" filter="fade">
                                      <p:cBhvr>
                                        <p:cTn id="21" dur="1000"/>
                                        <p:tgtEl>
                                          <p:spTgt spid="3074"/>
                                        </p:tgtEl>
                                      </p:cBhvr>
                                    </p:animEffect>
                                    <p:anim calcmode="lin" valueType="num">
                                      <p:cBhvr>
                                        <p:cTn id="22" dur="1000" fill="hold"/>
                                        <p:tgtEl>
                                          <p:spTgt spid="3074"/>
                                        </p:tgtEl>
                                        <p:attrNameLst>
                                          <p:attrName>ppt_x</p:attrName>
                                        </p:attrNameLst>
                                      </p:cBhvr>
                                      <p:tavLst>
                                        <p:tav tm="0">
                                          <p:val>
                                            <p:strVal val="#ppt_x"/>
                                          </p:val>
                                        </p:tav>
                                        <p:tav tm="100000">
                                          <p:val>
                                            <p:strVal val="#ppt_x"/>
                                          </p:val>
                                        </p:tav>
                                      </p:tavLst>
                                    </p:anim>
                                    <p:anim calcmode="lin" valueType="num">
                                      <p:cBhvr>
                                        <p:cTn id="23"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567DA-35BE-483E-A5C6-62ED46FE38A3}"/>
              </a:ext>
            </a:extLst>
          </p:cNvPr>
          <p:cNvSpPr>
            <a:spLocks noGrp="1"/>
          </p:cNvSpPr>
          <p:nvPr>
            <p:ph type="title"/>
          </p:nvPr>
        </p:nvSpPr>
        <p:spPr/>
        <p:txBody>
          <a:bodyPr/>
          <a:lstStyle/>
          <a:p>
            <a:r>
              <a:rPr lang="en-GB" dirty="0"/>
              <a:t>Home learning:</a:t>
            </a:r>
          </a:p>
        </p:txBody>
      </p:sp>
      <p:sp>
        <p:nvSpPr>
          <p:cNvPr id="3" name="Content Placeholder 2">
            <a:extLst>
              <a:ext uri="{FF2B5EF4-FFF2-40B4-BE49-F238E27FC236}">
                <a16:creationId xmlns:a16="http://schemas.microsoft.com/office/drawing/2014/main" id="{6201661E-0B51-4561-B5AA-4AB56CE76F28}"/>
              </a:ext>
            </a:extLst>
          </p:cNvPr>
          <p:cNvSpPr>
            <a:spLocks noGrp="1"/>
          </p:cNvSpPr>
          <p:nvPr>
            <p:ph idx="1"/>
          </p:nvPr>
        </p:nvSpPr>
        <p:spPr>
          <a:xfrm>
            <a:off x="1103312" y="2052918"/>
            <a:ext cx="10355263" cy="4195481"/>
          </a:xfrm>
        </p:spPr>
        <p:txBody>
          <a:bodyPr vert="horz" lIns="91440" tIns="45720" rIns="91440" bIns="45720" rtlCol="0" anchor="t">
            <a:normAutofit fontScale="92500" lnSpcReduction="10000"/>
          </a:bodyPr>
          <a:lstStyle/>
          <a:p>
            <a:r>
              <a:rPr lang="en-GB" sz="2400" dirty="0"/>
              <a:t>Topic grids sent home before each half term (also on school website).</a:t>
            </a:r>
          </a:p>
          <a:p>
            <a:r>
              <a:rPr lang="en-GB" sz="2400" dirty="0"/>
              <a:t>We would encourage children to complete 3 tasks of choice </a:t>
            </a:r>
          </a:p>
          <a:p>
            <a:r>
              <a:rPr lang="en-GB" sz="2400" dirty="0"/>
              <a:t>Not compulsory, but children will be rewarded and celebrated for completing tasks </a:t>
            </a:r>
            <a:r>
              <a:rPr lang="en-GB" sz="2400" dirty="0">
                <a:sym typeface="Wingdings" panose="05000000000000000000" pitchFamily="2" charset="2"/>
              </a:rPr>
              <a:t></a:t>
            </a:r>
            <a:endParaRPr lang="en-GB" sz="2400" dirty="0"/>
          </a:p>
          <a:p>
            <a:r>
              <a:rPr lang="en-GB" sz="2400" dirty="0"/>
              <a:t>Children can bring them in or email over to </a:t>
            </a:r>
            <a:r>
              <a:rPr lang="en-GB" sz="2400" u="sng" dirty="0">
                <a:solidFill>
                  <a:srgbClr val="00B0F0"/>
                </a:solidFill>
              </a:rPr>
              <a:t>year3@newtonlongville.bucks.sch.uk </a:t>
            </a:r>
          </a:p>
          <a:p>
            <a:r>
              <a:rPr lang="en-GB" sz="2400" dirty="0"/>
              <a:t>Time to celebrate what children have created in class.</a:t>
            </a:r>
          </a:p>
          <a:p>
            <a:r>
              <a:rPr lang="en-GB" sz="2400" b="1" dirty="0">
                <a:solidFill>
                  <a:srgbClr val="FFFF00"/>
                </a:solidFill>
              </a:rPr>
              <a:t>Reading each day (can be school book, library book or a book at home). </a:t>
            </a:r>
          </a:p>
          <a:p>
            <a:r>
              <a:rPr lang="en-GB" sz="2400" dirty="0"/>
              <a:t>TT Rockstars for multiplication fluency (little and often 3-4 times a week, 10 minute chunks). 7 minutes is the golden number! (21 minutes over the week) Preparation for the statutory test in Year 4. </a:t>
            </a:r>
          </a:p>
          <a:p>
            <a:r>
              <a:rPr lang="en-GB" sz="2400" dirty="0"/>
              <a:t>Spelling passports (in reading diaries and also on school website)</a:t>
            </a:r>
          </a:p>
        </p:txBody>
      </p:sp>
      <p:pic>
        <p:nvPicPr>
          <p:cNvPr id="4" name="Picture 2" descr="Newton Longville Church of England Primary School, Newton Longville |  Teaching Jobs &amp; Education Jobs | MyNewTerm">
            <a:extLst>
              <a:ext uri="{FF2B5EF4-FFF2-40B4-BE49-F238E27FC236}">
                <a16:creationId xmlns:a16="http://schemas.microsoft.com/office/drawing/2014/main" id="{DD3B2DE9-A752-431C-8299-ABD066AC98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6522" y="0"/>
            <a:ext cx="2595478" cy="1400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9601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48D199-1FB8-473D-984F-F350A0825057}"/>
              </a:ext>
            </a:extLst>
          </p:cNvPr>
          <p:cNvSpPr>
            <a:spLocks noGrp="1"/>
          </p:cNvSpPr>
          <p:nvPr>
            <p:ph type="title"/>
          </p:nvPr>
        </p:nvSpPr>
        <p:spPr>
          <a:xfrm>
            <a:off x="548640" y="228917"/>
            <a:ext cx="10515600" cy="1325563"/>
          </a:xfrm>
        </p:spPr>
        <p:txBody>
          <a:bodyPr/>
          <a:lstStyle/>
          <a:p>
            <a:r>
              <a:rPr lang="en-GB" dirty="0">
                <a:solidFill>
                  <a:srgbClr val="FFC000"/>
                </a:solidFill>
              </a:rPr>
              <a:t>Reading </a:t>
            </a:r>
          </a:p>
        </p:txBody>
      </p:sp>
      <p:sp>
        <p:nvSpPr>
          <p:cNvPr id="5" name="Content Placeholder 4">
            <a:extLst>
              <a:ext uri="{FF2B5EF4-FFF2-40B4-BE49-F238E27FC236}">
                <a16:creationId xmlns:a16="http://schemas.microsoft.com/office/drawing/2014/main" id="{410F4EA9-7235-418C-B090-EEBF3A9940F1}"/>
              </a:ext>
            </a:extLst>
          </p:cNvPr>
          <p:cNvSpPr>
            <a:spLocks noGrp="1"/>
          </p:cNvSpPr>
          <p:nvPr>
            <p:ph idx="1"/>
          </p:nvPr>
        </p:nvSpPr>
        <p:spPr>
          <a:xfrm>
            <a:off x="548640" y="1158240"/>
            <a:ext cx="6812280" cy="5471160"/>
          </a:xfrm>
        </p:spPr>
        <p:txBody>
          <a:bodyPr>
            <a:normAutofit/>
          </a:bodyPr>
          <a:lstStyle/>
          <a:p>
            <a:pPr marL="0" indent="0">
              <a:lnSpc>
                <a:spcPct val="120000"/>
              </a:lnSpc>
              <a:buNone/>
            </a:pPr>
            <a:r>
              <a:rPr lang="en-GB" dirty="0"/>
              <a:t>Research consistently shows that regularly reading with your child is one of the most effective ways to support their learning. Shared reading develops vocabulary, comprehension, and language skills, while also improving children's confidence as readers. Studies have found that children who read and discuss books with adults are exposed to a wider range of words and ideas, helping them achieve more highly across the curriculum. </a:t>
            </a:r>
          </a:p>
          <a:p>
            <a:pPr marL="0" indent="0">
              <a:lnSpc>
                <a:spcPct val="120000"/>
              </a:lnSpc>
              <a:buNone/>
            </a:pPr>
            <a:r>
              <a:rPr lang="en-GB" dirty="0"/>
              <a:t>Even just 10–15 minutes of reading each day can have a significant impact on a child's progress and enjoyment of reading.</a:t>
            </a:r>
          </a:p>
          <a:p>
            <a:pPr marL="0" indent="0">
              <a:lnSpc>
                <a:spcPct val="120000"/>
              </a:lnSpc>
              <a:buNone/>
            </a:pPr>
            <a:r>
              <a:rPr lang="en-GB" dirty="0">
                <a:solidFill>
                  <a:srgbClr val="FFC000"/>
                </a:solidFill>
              </a:rPr>
              <a:t>The most important thing is not just hearing your child read the words, but talking about what they read. Asking questions, discussing characters, and sharing a love of stories can make a lasting difference to their success as a reader.</a:t>
            </a:r>
          </a:p>
          <a:p>
            <a:pPr marL="0" indent="0">
              <a:buNone/>
            </a:pPr>
            <a:endParaRPr lang="en-GB" dirty="0"/>
          </a:p>
        </p:txBody>
      </p:sp>
      <p:pic>
        <p:nvPicPr>
          <p:cNvPr id="7" name="Picture 6">
            <a:extLst>
              <a:ext uri="{FF2B5EF4-FFF2-40B4-BE49-F238E27FC236}">
                <a16:creationId xmlns:a16="http://schemas.microsoft.com/office/drawing/2014/main" id="{C66EEE65-639D-481D-B585-BA190ADA10C7}"/>
              </a:ext>
            </a:extLst>
          </p:cNvPr>
          <p:cNvPicPr>
            <a:picLocks noChangeAspect="1"/>
          </p:cNvPicPr>
          <p:nvPr/>
        </p:nvPicPr>
        <p:blipFill>
          <a:blip r:embed="rId2"/>
          <a:stretch>
            <a:fillRect/>
          </a:stretch>
        </p:blipFill>
        <p:spPr>
          <a:xfrm>
            <a:off x="7696201" y="203954"/>
            <a:ext cx="4295094" cy="6584411"/>
          </a:xfrm>
          <a:prstGeom prst="rect">
            <a:avLst/>
          </a:prstGeom>
        </p:spPr>
      </p:pic>
    </p:spTree>
    <p:extLst>
      <p:ext uri="{BB962C8B-B14F-4D97-AF65-F5344CB8AC3E}">
        <p14:creationId xmlns:p14="http://schemas.microsoft.com/office/powerpoint/2010/main" val="4048814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E0255-19EB-40E5-B774-558B0EFDE59A}"/>
              </a:ext>
            </a:extLst>
          </p:cNvPr>
          <p:cNvSpPr>
            <a:spLocks noGrp="1"/>
          </p:cNvSpPr>
          <p:nvPr>
            <p:ph type="title"/>
          </p:nvPr>
        </p:nvSpPr>
        <p:spPr/>
        <p:txBody>
          <a:bodyPr/>
          <a:lstStyle/>
          <a:p>
            <a:r>
              <a:rPr lang="en-GB" dirty="0">
                <a:solidFill>
                  <a:srgbClr val="FFC000"/>
                </a:solidFill>
                <a:latin typeface="Twinkl Cursive Unlooped" panose="02000000000000000000" pitchFamily="2" charset="0"/>
              </a:rPr>
              <a:t>Changing books</a:t>
            </a:r>
          </a:p>
        </p:txBody>
      </p:sp>
      <p:sp>
        <p:nvSpPr>
          <p:cNvPr id="3" name="Content Placeholder 2">
            <a:extLst>
              <a:ext uri="{FF2B5EF4-FFF2-40B4-BE49-F238E27FC236}">
                <a16:creationId xmlns:a16="http://schemas.microsoft.com/office/drawing/2014/main" id="{2B0ECD97-3426-4A52-8AD6-859B2F355DCB}"/>
              </a:ext>
            </a:extLst>
          </p:cNvPr>
          <p:cNvSpPr>
            <a:spLocks noGrp="1"/>
          </p:cNvSpPr>
          <p:nvPr>
            <p:ph idx="1"/>
          </p:nvPr>
        </p:nvSpPr>
        <p:spPr>
          <a:xfrm>
            <a:off x="558164" y="1539240"/>
            <a:ext cx="8174355" cy="5166359"/>
          </a:xfrm>
        </p:spPr>
        <p:txBody>
          <a:bodyPr>
            <a:normAutofit lnSpcReduction="10000"/>
          </a:bodyPr>
          <a:lstStyle/>
          <a:p>
            <a:pPr marL="0" indent="0">
              <a:buNone/>
            </a:pPr>
            <a:r>
              <a:rPr lang="en-GB" sz="2400" dirty="0">
                <a:latin typeface="Twinkl Cursive Unlooped" panose="02000000000000000000" pitchFamily="2" charset="0"/>
              </a:rPr>
              <a:t>Books will be changed once a week on a </a:t>
            </a:r>
            <a:r>
              <a:rPr lang="en-GB" sz="2400" b="1" dirty="0">
                <a:latin typeface="Twinkl Cursive Unlooped" panose="02000000000000000000" pitchFamily="2" charset="0"/>
              </a:rPr>
              <a:t>Thursday</a:t>
            </a:r>
            <a:r>
              <a:rPr lang="en-GB" sz="2400" dirty="0">
                <a:latin typeface="Twinkl Cursive Unlooped" panose="02000000000000000000" pitchFamily="2" charset="0"/>
              </a:rPr>
              <a:t>.</a:t>
            </a:r>
          </a:p>
          <a:p>
            <a:pPr marL="0" indent="0">
              <a:buNone/>
            </a:pPr>
            <a:endParaRPr lang="en-GB" sz="2400" dirty="0">
              <a:latin typeface="Twinkl Cursive Unlooped" panose="02000000000000000000" pitchFamily="2" charset="0"/>
            </a:endParaRPr>
          </a:p>
          <a:p>
            <a:pPr marL="0" indent="0">
              <a:buNone/>
            </a:pPr>
            <a:r>
              <a:rPr lang="en-GB" sz="2400" dirty="0">
                <a:latin typeface="Twinkl Cursive Unlooped" panose="02000000000000000000" pitchFamily="2" charset="0"/>
              </a:rPr>
              <a:t>Reading for fluency is important, but also the comprehension of what they are reading.</a:t>
            </a:r>
          </a:p>
          <a:p>
            <a:pPr marL="0" indent="0">
              <a:buNone/>
            </a:pPr>
            <a:endParaRPr lang="en-GB" sz="2400" dirty="0">
              <a:latin typeface="Twinkl Cursive Unlooped" panose="02000000000000000000" pitchFamily="2" charset="0"/>
            </a:endParaRPr>
          </a:p>
          <a:p>
            <a:pPr marL="0" indent="0">
              <a:buNone/>
            </a:pPr>
            <a:r>
              <a:rPr lang="en-GB" sz="2400" dirty="0">
                <a:latin typeface="Twinkl Cursive Unlooped" panose="02000000000000000000" pitchFamily="2" charset="0"/>
              </a:rPr>
              <a:t>4 or 5 pages is ideal, as it leaves time to talk about what has happened and discuss new or important vocabulary.</a:t>
            </a:r>
          </a:p>
          <a:p>
            <a:pPr marL="0" indent="0">
              <a:buNone/>
            </a:pPr>
            <a:endParaRPr lang="en-GB" sz="2400" dirty="0">
              <a:latin typeface="Twinkl Cursive Unlooped" panose="02000000000000000000" pitchFamily="2" charset="0"/>
            </a:endParaRPr>
          </a:p>
          <a:p>
            <a:pPr marL="0" indent="0">
              <a:buNone/>
            </a:pPr>
            <a:r>
              <a:rPr lang="en-GB" sz="2400" dirty="0">
                <a:latin typeface="Twinkl Cursive Unlooped" panose="02000000000000000000" pitchFamily="2" charset="0"/>
              </a:rPr>
              <a:t>If you complete the book before the book changing day, you are more than welcome to read other books at home and record this in the reading diary. No other books will be provided from school until the following Thursday.</a:t>
            </a:r>
          </a:p>
        </p:txBody>
      </p:sp>
      <p:pic>
        <p:nvPicPr>
          <p:cNvPr id="1026" name="Picture 2" descr="Readers Swap Books Stock Illustrations – 36 Readers Swap Books Stock Illustrations, Vectors &amp; Clipart - Dreamstime">
            <a:extLst>
              <a:ext uri="{FF2B5EF4-FFF2-40B4-BE49-F238E27FC236}">
                <a16:creationId xmlns:a16="http://schemas.microsoft.com/office/drawing/2014/main" id="{A4251409-9459-4099-BA04-801D11B58A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7205" y="0"/>
            <a:ext cx="4303395" cy="2868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662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987BC-EFD5-48C7-BC29-CAEB3694AF93}"/>
              </a:ext>
            </a:extLst>
          </p:cNvPr>
          <p:cNvSpPr>
            <a:spLocks noGrp="1"/>
          </p:cNvSpPr>
          <p:nvPr>
            <p:ph type="title"/>
          </p:nvPr>
        </p:nvSpPr>
        <p:spPr/>
        <p:txBody>
          <a:bodyPr/>
          <a:lstStyle/>
          <a:p>
            <a:r>
              <a:rPr lang="en-GB" dirty="0"/>
              <a:t>Using AI</a:t>
            </a:r>
          </a:p>
        </p:txBody>
      </p:sp>
      <p:sp>
        <p:nvSpPr>
          <p:cNvPr id="3" name="Content Placeholder 2">
            <a:extLst>
              <a:ext uri="{FF2B5EF4-FFF2-40B4-BE49-F238E27FC236}">
                <a16:creationId xmlns:a16="http://schemas.microsoft.com/office/drawing/2014/main" id="{05B80D9C-5E96-487D-98D8-96DDF6F0D24A}"/>
              </a:ext>
            </a:extLst>
          </p:cNvPr>
          <p:cNvSpPr>
            <a:spLocks noGrp="1"/>
          </p:cNvSpPr>
          <p:nvPr>
            <p:ph idx="1"/>
          </p:nvPr>
        </p:nvSpPr>
        <p:spPr>
          <a:xfrm>
            <a:off x="768032" y="2152650"/>
            <a:ext cx="8946541" cy="4195481"/>
          </a:xfrm>
        </p:spPr>
        <p:txBody>
          <a:bodyPr>
            <a:normAutofit/>
          </a:bodyPr>
          <a:lstStyle/>
          <a:p>
            <a:r>
              <a:rPr lang="en-GB" sz="2600" dirty="0"/>
              <a:t>We are currently in the process of approving our AI policy with Governors.</a:t>
            </a:r>
          </a:p>
          <a:p>
            <a:r>
              <a:rPr lang="en-GB" sz="2600" dirty="0"/>
              <a:t>In summary, adults and staff are permitted to use a closed AI platform (co-pilot)</a:t>
            </a:r>
          </a:p>
          <a:p>
            <a:r>
              <a:rPr lang="en-GB" sz="2600" dirty="0"/>
              <a:t>Children in KS2 are taught about spotting fake pictures/ images which have been adjusted</a:t>
            </a:r>
          </a:p>
          <a:p>
            <a:r>
              <a:rPr lang="en-GB" sz="2600" dirty="0"/>
              <a:t>They will not be using AI as part of the curriculum</a:t>
            </a:r>
          </a:p>
          <a:p>
            <a:r>
              <a:rPr lang="en-GB" sz="2600" dirty="0"/>
              <a:t>We do not expect AI to be used when completing homework tasks or speeches (house captain etc).</a:t>
            </a:r>
          </a:p>
        </p:txBody>
      </p:sp>
      <p:pic>
        <p:nvPicPr>
          <p:cNvPr id="3074" name="Picture 2" descr="1,869,817 Technology Design Stock Photos - Free &amp; Royalty-Free Stock Photos from Dreamstime">
            <a:extLst>
              <a:ext uri="{FF2B5EF4-FFF2-40B4-BE49-F238E27FC236}">
                <a16:creationId xmlns:a16="http://schemas.microsoft.com/office/drawing/2014/main" id="{279AA944-2AAD-4D34-892C-8D4B0A8011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63025" y="0"/>
            <a:ext cx="3228975" cy="215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3347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1475-F9DA-42A4-BB37-E5DF276338DF}"/>
              </a:ext>
            </a:extLst>
          </p:cNvPr>
          <p:cNvSpPr>
            <a:spLocks noGrp="1"/>
          </p:cNvSpPr>
          <p:nvPr>
            <p:ph type="title"/>
          </p:nvPr>
        </p:nvSpPr>
        <p:spPr/>
        <p:txBody>
          <a:bodyPr/>
          <a:lstStyle/>
          <a:p>
            <a:r>
              <a:rPr lang="en-GB" dirty="0"/>
              <a:t>Handwriting </a:t>
            </a:r>
          </a:p>
        </p:txBody>
      </p:sp>
      <p:sp>
        <p:nvSpPr>
          <p:cNvPr id="3" name="Content Placeholder 2">
            <a:extLst>
              <a:ext uri="{FF2B5EF4-FFF2-40B4-BE49-F238E27FC236}">
                <a16:creationId xmlns:a16="http://schemas.microsoft.com/office/drawing/2014/main" id="{3AD5E769-456A-4645-86A7-044779989848}"/>
              </a:ext>
            </a:extLst>
          </p:cNvPr>
          <p:cNvSpPr>
            <a:spLocks noGrp="1"/>
          </p:cNvSpPr>
          <p:nvPr>
            <p:ph idx="1"/>
          </p:nvPr>
        </p:nvSpPr>
        <p:spPr/>
        <p:txBody>
          <a:bodyPr vert="horz" lIns="91440" tIns="45720" rIns="91440" bIns="45720" rtlCol="0" anchor="t">
            <a:normAutofit/>
          </a:bodyPr>
          <a:lstStyle/>
          <a:p>
            <a:r>
              <a:rPr lang="en-GB" sz="2800" dirty="0"/>
              <a:t>Handwriting lessons x 3 week</a:t>
            </a:r>
          </a:p>
          <a:p>
            <a:r>
              <a:rPr lang="en-GB" sz="2800" dirty="0"/>
              <a:t>Expectation is by the end of year 3 all children will be using a pen (unless stated on a support plan).</a:t>
            </a:r>
          </a:p>
          <a:p>
            <a:r>
              <a:rPr lang="en-GB" sz="2800" dirty="0"/>
              <a:t>All work is completed in pen, except maths.</a:t>
            </a:r>
          </a:p>
        </p:txBody>
      </p:sp>
      <p:pic>
        <p:nvPicPr>
          <p:cNvPr id="2052" name="Picture 4" descr="8 Tips to Improve Your Handwriting ...">
            <a:extLst>
              <a:ext uri="{FF2B5EF4-FFF2-40B4-BE49-F238E27FC236}">
                <a16:creationId xmlns:a16="http://schemas.microsoft.com/office/drawing/2014/main" id="{4422F42B-A597-4FFD-B0E6-512AF94A76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76853" y="4618037"/>
            <a:ext cx="2015147" cy="16049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Newton Longville Church of England Primary School, Newton Longville |  Teaching Jobs &amp; Education Jobs | MyNewTerm">
            <a:extLst>
              <a:ext uri="{FF2B5EF4-FFF2-40B4-BE49-F238E27FC236}">
                <a16:creationId xmlns:a16="http://schemas.microsoft.com/office/drawing/2014/main" id="{A02B82C9-F122-4F1E-B1DB-ADC6BB0A37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6522" y="0"/>
            <a:ext cx="2595478" cy="1400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5843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98CAC-B5D6-CFD8-767D-957A1A75DAEE}"/>
              </a:ext>
            </a:extLst>
          </p:cNvPr>
          <p:cNvSpPr>
            <a:spLocks noGrp="1"/>
          </p:cNvSpPr>
          <p:nvPr>
            <p:ph type="title"/>
          </p:nvPr>
        </p:nvSpPr>
        <p:spPr/>
        <p:txBody>
          <a:bodyPr/>
          <a:lstStyle/>
          <a:p>
            <a:r>
              <a:rPr lang="en-GB"/>
              <a:t>Spelling scheme</a:t>
            </a:r>
          </a:p>
        </p:txBody>
      </p:sp>
      <p:sp>
        <p:nvSpPr>
          <p:cNvPr id="3" name="Content Placeholder 2">
            <a:extLst>
              <a:ext uri="{FF2B5EF4-FFF2-40B4-BE49-F238E27FC236}">
                <a16:creationId xmlns:a16="http://schemas.microsoft.com/office/drawing/2014/main" id="{DE325E60-2D04-0EFB-C18D-025520E9392D}"/>
              </a:ext>
            </a:extLst>
          </p:cNvPr>
          <p:cNvSpPr>
            <a:spLocks noGrp="1"/>
          </p:cNvSpPr>
          <p:nvPr>
            <p:ph idx="1"/>
          </p:nvPr>
        </p:nvSpPr>
        <p:spPr/>
        <p:txBody>
          <a:bodyPr vert="horz" lIns="91440" tIns="45720" rIns="91440" bIns="45720" rtlCol="0" anchor="t">
            <a:normAutofit/>
          </a:bodyPr>
          <a:lstStyle/>
          <a:p>
            <a:endParaRPr lang="en-GB" sz="2800" dirty="0"/>
          </a:p>
          <a:p>
            <a:pPr>
              <a:buClr>
                <a:srgbClr val="8AD0D6"/>
              </a:buClr>
            </a:pPr>
            <a:r>
              <a:rPr lang="en-GB" sz="2800" dirty="0"/>
              <a:t>Year 3 spelling passports are </a:t>
            </a:r>
            <a:r>
              <a:rPr lang="en-GB" sz="2800" dirty="0">
                <a:solidFill>
                  <a:srgbClr val="FFFFFF"/>
                </a:solidFill>
                <a:highlight>
                  <a:srgbClr val="00FF00"/>
                </a:highlight>
              </a:rPr>
              <a:t>green. </a:t>
            </a:r>
            <a:r>
              <a:rPr lang="en-GB" sz="2800" dirty="0"/>
              <a:t> All children who have completed 90 % of the year 2 words will move onto Year 3 green words.</a:t>
            </a:r>
          </a:p>
          <a:p>
            <a:pPr>
              <a:buClr>
                <a:srgbClr val="8AD0D6"/>
              </a:buClr>
            </a:pPr>
            <a:r>
              <a:rPr lang="en-GB" sz="2800" dirty="0"/>
              <a:t>We teach 3 spelling lessons each week</a:t>
            </a:r>
          </a:p>
          <a:p>
            <a:pPr>
              <a:buClr>
                <a:srgbClr val="8AD0D6"/>
              </a:buClr>
            </a:pPr>
            <a:r>
              <a:rPr lang="en-GB" sz="2800" dirty="0"/>
              <a:t>We re-assess once a term and update the list in the reading diaries</a:t>
            </a:r>
          </a:p>
          <a:p>
            <a:pPr>
              <a:buClr>
                <a:srgbClr val="8AD0D6"/>
              </a:buClr>
            </a:pPr>
            <a:endParaRPr lang="en-GB" sz="2800" dirty="0"/>
          </a:p>
        </p:txBody>
      </p:sp>
    </p:spTree>
    <p:extLst>
      <p:ext uri="{BB962C8B-B14F-4D97-AF65-F5344CB8AC3E}">
        <p14:creationId xmlns:p14="http://schemas.microsoft.com/office/powerpoint/2010/main" val="1533973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26B77-E937-46A9-AB37-D05E9FFE683F}"/>
              </a:ext>
            </a:extLst>
          </p:cNvPr>
          <p:cNvSpPr>
            <a:spLocks noGrp="1"/>
          </p:cNvSpPr>
          <p:nvPr>
            <p:ph type="title"/>
          </p:nvPr>
        </p:nvSpPr>
        <p:spPr>
          <a:xfrm>
            <a:off x="646111" y="465418"/>
            <a:ext cx="9404723" cy="1400530"/>
          </a:xfrm>
        </p:spPr>
        <p:txBody>
          <a:bodyPr/>
          <a:lstStyle/>
          <a:p>
            <a:r>
              <a:rPr lang="en-GB" dirty="0">
                <a:latin typeface="Twinkl Cursive Unlooped" panose="02000000000000000000" pitchFamily="2" charset="0"/>
              </a:rPr>
              <a:t>Uniform and equipment:</a:t>
            </a:r>
          </a:p>
        </p:txBody>
      </p:sp>
      <p:sp>
        <p:nvSpPr>
          <p:cNvPr id="3" name="Content Placeholder 2">
            <a:extLst>
              <a:ext uri="{FF2B5EF4-FFF2-40B4-BE49-F238E27FC236}">
                <a16:creationId xmlns:a16="http://schemas.microsoft.com/office/drawing/2014/main" id="{96CBD3D9-954F-43FE-8152-583F16B56835}"/>
              </a:ext>
            </a:extLst>
          </p:cNvPr>
          <p:cNvSpPr>
            <a:spLocks noGrp="1"/>
          </p:cNvSpPr>
          <p:nvPr>
            <p:ph idx="1"/>
          </p:nvPr>
        </p:nvSpPr>
        <p:spPr>
          <a:xfrm>
            <a:off x="1103312" y="5593530"/>
            <a:ext cx="8946541" cy="1140645"/>
          </a:xfrm>
        </p:spPr>
        <p:txBody>
          <a:bodyPr vert="horz" lIns="91440" tIns="45720" rIns="91440" bIns="45720" rtlCol="0" anchor="t">
            <a:normAutofit fontScale="92500" lnSpcReduction="10000"/>
          </a:bodyPr>
          <a:lstStyle/>
          <a:p>
            <a:r>
              <a:rPr lang="en-GB" dirty="0">
                <a:latin typeface="Twinkl Cursive Unlooped" panose="02000000000000000000" pitchFamily="2" charset="0"/>
              </a:rPr>
              <a:t>Water bottles, hat &amp; coat etc.</a:t>
            </a:r>
          </a:p>
          <a:p>
            <a:r>
              <a:rPr lang="en-GB" dirty="0">
                <a:latin typeface="Twinkl Cursive Unlooped" panose="02000000000000000000" pitchFamily="2" charset="0"/>
              </a:rPr>
              <a:t>Fidget toys only if stated on support plans</a:t>
            </a:r>
          </a:p>
          <a:p>
            <a:r>
              <a:rPr lang="en-GB" dirty="0">
                <a:latin typeface="Twinkl Cursive Unlooped" panose="02000000000000000000" pitchFamily="2" charset="0"/>
              </a:rPr>
              <a:t>Healthy snack (fruit etc)</a:t>
            </a:r>
          </a:p>
        </p:txBody>
      </p:sp>
      <p:pic>
        <p:nvPicPr>
          <p:cNvPr id="5" name="Picture 2" descr="Newton Longville Church of England Primary School, Newton Longville |  Teaching Jobs &amp; Education Jobs | MyNewTerm">
            <a:extLst>
              <a:ext uri="{FF2B5EF4-FFF2-40B4-BE49-F238E27FC236}">
                <a16:creationId xmlns:a16="http://schemas.microsoft.com/office/drawing/2014/main" id="{6E252BF2-01E3-4FFF-AEBE-B25B568034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6522" y="0"/>
            <a:ext cx="2595478" cy="14005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2C185245-83E6-4982-852D-549CEF138463}"/>
              </a:ext>
            </a:extLst>
          </p:cNvPr>
          <p:cNvPicPr>
            <a:picLocks noChangeAspect="1"/>
          </p:cNvPicPr>
          <p:nvPr/>
        </p:nvPicPr>
        <p:blipFill>
          <a:blip r:embed="rId3"/>
          <a:stretch>
            <a:fillRect/>
          </a:stretch>
        </p:blipFill>
        <p:spPr>
          <a:xfrm>
            <a:off x="1001276" y="1548448"/>
            <a:ext cx="9585958" cy="3321332"/>
          </a:xfrm>
          <a:prstGeom prst="rect">
            <a:avLst/>
          </a:prstGeom>
        </p:spPr>
      </p:pic>
    </p:spTree>
    <p:extLst>
      <p:ext uri="{BB962C8B-B14F-4D97-AF65-F5344CB8AC3E}">
        <p14:creationId xmlns:p14="http://schemas.microsoft.com/office/powerpoint/2010/main" val="2646232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F4E5A-0079-4B0B-A91D-EB2E6A1D428C}"/>
              </a:ext>
            </a:extLst>
          </p:cNvPr>
          <p:cNvSpPr>
            <a:spLocks noGrp="1"/>
          </p:cNvSpPr>
          <p:nvPr>
            <p:ph type="title"/>
          </p:nvPr>
        </p:nvSpPr>
        <p:spPr>
          <a:xfrm>
            <a:off x="311151" y="5662893"/>
            <a:ext cx="17169184" cy="1400530"/>
          </a:xfrm>
        </p:spPr>
        <p:txBody>
          <a:bodyPr/>
          <a:lstStyle/>
          <a:p>
            <a:r>
              <a:rPr lang="en-GB" dirty="0"/>
              <a:t>Any Questions?</a:t>
            </a:r>
          </a:p>
        </p:txBody>
      </p:sp>
      <p:sp>
        <p:nvSpPr>
          <p:cNvPr id="3" name="Content Placeholder 2">
            <a:extLst>
              <a:ext uri="{FF2B5EF4-FFF2-40B4-BE49-F238E27FC236}">
                <a16:creationId xmlns:a16="http://schemas.microsoft.com/office/drawing/2014/main" id="{2548F432-F3B7-41CE-842D-04BD65FF734A}"/>
              </a:ext>
            </a:extLst>
          </p:cNvPr>
          <p:cNvSpPr>
            <a:spLocks noGrp="1"/>
          </p:cNvSpPr>
          <p:nvPr>
            <p:ph idx="1"/>
          </p:nvPr>
        </p:nvSpPr>
        <p:spPr>
          <a:xfrm>
            <a:off x="1103312" y="2052918"/>
            <a:ext cx="8946541" cy="3609975"/>
          </a:xfrm>
        </p:spPr>
        <p:txBody>
          <a:bodyPr/>
          <a:lstStyle/>
          <a:p>
            <a:pPr marL="0" indent="0">
              <a:buNone/>
            </a:pPr>
            <a:endParaRPr lang="en-GB" dirty="0"/>
          </a:p>
        </p:txBody>
      </p:sp>
      <p:pic>
        <p:nvPicPr>
          <p:cNvPr id="4" name="Picture 2" descr="Newton Longville Church of England Primary School, Newton Longville |  Teaching Jobs &amp; Education Jobs | MyNewTerm">
            <a:extLst>
              <a:ext uri="{FF2B5EF4-FFF2-40B4-BE49-F238E27FC236}">
                <a16:creationId xmlns:a16="http://schemas.microsoft.com/office/drawing/2014/main" id="{797725A2-D940-4C38-8CDA-DDA07F33FE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6522" y="0"/>
            <a:ext cx="2595478" cy="140053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Whatever you do . . . - Ali Marriott Stationery">
            <a:extLst>
              <a:ext uri="{FF2B5EF4-FFF2-40B4-BE49-F238E27FC236}">
                <a16:creationId xmlns:a16="http://schemas.microsoft.com/office/drawing/2014/main" id="{EDA6F761-CA3A-403F-BF71-B2A7792A26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5926" y="503464"/>
            <a:ext cx="5220824" cy="5186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874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Staff meeting">
      <a:majorFont>
        <a:latin typeface="Handlee"/>
        <a:ea typeface=""/>
        <a:cs typeface=""/>
      </a:majorFont>
      <a:minorFont>
        <a:latin typeface="Handlee"/>
        <a:ea typeface=""/>
        <a:cs typeface=""/>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igrationWizIdVersion xmlns="043f4a3e-bb43-474c-96b0-1a07e8ba6a84" xsi:nil="true"/>
    <_activity xmlns="043f4a3e-bb43-474c-96b0-1a07e8ba6a84" xsi:nil="true"/>
    <MigrationWizIdPermissions xmlns="043f4a3e-bb43-474c-96b0-1a07e8ba6a84" xsi:nil="true"/>
    <MigrationWizId xmlns="043f4a3e-bb43-474c-96b0-1a07e8ba6a8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222666178CB0843A48CC2ECDCB2E562" ma:contentTypeVersion="16" ma:contentTypeDescription="Create a new document." ma:contentTypeScope="" ma:versionID="c59ca78f6c3f4fdc08e4237f7a6ca913">
  <xsd:schema xmlns:xsd="http://www.w3.org/2001/XMLSchema" xmlns:xs="http://www.w3.org/2001/XMLSchema" xmlns:p="http://schemas.microsoft.com/office/2006/metadata/properties" xmlns:ns3="043f4a3e-bb43-474c-96b0-1a07e8ba6a84" targetNamespace="http://schemas.microsoft.com/office/2006/metadata/properties" ma:root="true" ma:fieldsID="86cc1584ec7776b764df0b35d45db8fc" ns3:_="">
    <xsd:import namespace="043f4a3e-bb43-474c-96b0-1a07e8ba6a84"/>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MediaLengthInSeconds" minOccurs="0"/>
                <xsd:element ref="ns3:MediaServiceLocation" minOccurs="0"/>
                <xsd:element ref="ns3:MediaServiceOCR" minOccurs="0"/>
                <xsd:element ref="ns3:MigrationWizId" minOccurs="0"/>
                <xsd:element ref="ns3:MigrationWizIdPermissions" minOccurs="0"/>
                <xsd:element ref="ns3:MigrationWizIdVersion" minOccurs="0"/>
                <xsd:element ref="ns3:_activity"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3f4a3e-bb43-474c-96b0-1a07e8ba6a84"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igrationWizId" ma:index="19" nillable="true" ma:displayName="MigrationWizId" ma:internalName="MigrationWizId">
      <xsd:simpleType>
        <xsd:restriction base="dms:Text"/>
      </xsd:simpleType>
    </xsd:element>
    <xsd:element name="MigrationWizIdPermissions" ma:index="20" nillable="true" ma:displayName="MigrationWizIdPermissions" ma:internalName="MigrationWizIdPermissions">
      <xsd:simpleType>
        <xsd:restriction base="dms:Text"/>
      </xsd:simpleType>
    </xsd:element>
    <xsd:element name="MigrationWizIdVersion" ma:index="21" nillable="true" ma:displayName="MigrationWizIdVersion" ma:internalName="MigrationWizIdVersion">
      <xsd:simpleType>
        <xsd:restriction base="dms:Text"/>
      </xsd:simpleType>
    </xsd:element>
    <xsd:element name="_activity" ma:index="22" nillable="true" ma:displayName="_activity" ma:hidden="true" ma:internalName="_activity">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E092BA-8B94-442C-AA15-961E7E3B19A1}">
  <ds:schemaRefs>
    <ds:schemaRef ds:uri="http://schemas.microsoft.com/sharepoint/v3/contenttype/forms"/>
  </ds:schemaRefs>
</ds:datastoreItem>
</file>

<file path=customXml/itemProps2.xml><?xml version="1.0" encoding="utf-8"?>
<ds:datastoreItem xmlns:ds="http://schemas.openxmlformats.org/officeDocument/2006/customXml" ds:itemID="{4F87866F-D389-40E5-BC42-0A718CB1070B}">
  <ds:schemaRefs>
    <ds:schemaRef ds:uri="http://purl.org/dc/terms/"/>
    <ds:schemaRef ds:uri="http://www.w3.org/XML/1998/namespace"/>
    <ds:schemaRef ds:uri="http://purl.org/dc/dcmitype/"/>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043f4a3e-bb43-474c-96b0-1a07e8ba6a84"/>
    <ds:schemaRef ds:uri="http://schemas.microsoft.com/office/2006/metadata/properties"/>
  </ds:schemaRefs>
</ds:datastoreItem>
</file>

<file path=customXml/itemProps3.xml><?xml version="1.0" encoding="utf-8"?>
<ds:datastoreItem xmlns:ds="http://schemas.openxmlformats.org/officeDocument/2006/customXml" ds:itemID="{76F91169-153D-4D8C-BD42-CC097D9071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3f4a3e-bb43-474c-96b0-1a07e8ba6a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Ion</Template>
  <TotalTime>211</TotalTime>
  <Words>984</Words>
  <Application>Microsoft Office PowerPoint</Application>
  <PresentationFormat>Widescreen</PresentationFormat>
  <Paragraphs>100</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Handlee</vt:lpstr>
      <vt:lpstr>Twinkl Cursive Unlooped</vt:lpstr>
      <vt:lpstr>Wingdings</vt:lpstr>
      <vt:lpstr>Wingdings 3</vt:lpstr>
      <vt:lpstr>Ion</vt:lpstr>
      <vt:lpstr>Welcome to Otter Class</vt:lpstr>
      <vt:lpstr>Otter Class Staff:</vt:lpstr>
      <vt:lpstr>School Day:</vt:lpstr>
      <vt:lpstr>Topics covered this year:</vt:lpstr>
      <vt:lpstr>Bedford Faith Tour</vt:lpstr>
      <vt:lpstr>PE :</vt:lpstr>
      <vt:lpstr>Home learning:</vt:lpstr>
      <vt:lpstr>Reading </vt:lpstr>
      <vt:lpstr>Changing books</vt:lpstr>
      <vt:lpstr>Using AI</vt:lpstr>
      <vt:lpstr>Handwriting </vt:lpstr>
      <vt:lpstr>Spelling scheme</vt:lpstr>
      <vt:lpstr>Uniform and equipment:</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Puffin Class</dc:title>
  <dc:creator>Harriet Crawley</dc:creator>
  <cp:lastModifiedBy>Harriet Crawley</cp:lastModifiedBy>
  <cp:revision>145</cp:revision>
  <dcterms:created xsi:type="dcterms:W3CDTF">2023-09-04T12:26:48Z</dcterms:created>
  <dcterms:modified xsi:type="dcterms:W3CDTF">2026-09-02T15:44:16Z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0x010100E222666178CB0843A48CC2ECDCB2E562</vt:lpwstr>
  </property>
  <property fmtid="{D5CDD505-2E9C-101B-9397-08002B2CF9AE}" pid="3" name="MediaServiceImageTags">
    <vt:lpwstr/>
  </property>
</Properties>
</file>